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b9aab0c7510416c" /><Relationship Type="http://schemas.openxmlformats.org/officeDocument/2006/relationships/extended-properties" Target="/docProps/app.xml" Id="Rba1165965c714647" /><Relationship Type="http://schemas.openxmlformats.org/officeDocument/2006/relationships/officeDocument" Target="/ppt/presentation.xml" Id="R96feac02fd634b1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c7c40d9feee4b0c"/>
  </p:sldMasterIdLst>
  <p:notesMasterIdLst>
    <p:notesMasterId xmlns:r="http://schemas.openxmlformats.org/officeDocument/2006/relationships" r:id="R222f82404a074081"/>
  </p:notesMasterIdLst>
  <p:sldIdLst>
    <p:sldId xmlns:r="http://schemas.openxmlformats.org/officeDocument/2006/relationships" id="256" r:id="R310d6acfca4d4f0f"/>
    <p:sldId xmlns:r="http://schemas.openxmlformats.org/officeDocument/2006/relationships" id="257" r:id="R0e61e74551614f8e"/>
    <p:sldId xmlns:r="http://schemas.openxmlformats.org/officeDocument/2006/relationships" id="258" r:id="R9fc2b9ff07c145fb"/>
    <p:sldId xmlns:r="http://schemas.openxmlformats.org/officeDocument/2006/relationships" id="259" r:id="Ra0402c4d2a6246e7"/>
    <p:sldId xmlns:r="http://schemas.openxmlformats.org/officeDocument/2006/relationships" id="260" r:id="Rc34c068f161d475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42d03dae0624fab" /><Relationship Type="http://schemas.openxmlformats.org/officeDocument/2006/relationships/slideMaster" Target="/ppt/slideMasters/slideMaster1.xml" Id="R5c7c40d9feee4b0c" /><Relationship Type="http://schemas.openxmlformats.org/officeDocument/2006/relationships/notesMaster" Target="/ppt/notesMasters/notesMaster1.xml" Id="R222f82404a074081" /><Relationship Type="http://schemas.openxmlformats.org/officeDocument/2006/relationships/presProps" Target="/ppt/presProps.xml" Id="Ra0907e9c82b94025" /><Relationship Type="http://schemas.openxmlformats.org/officeDocument/2006/relationships/tableStyles" Target="/ppt/tableStyles.xml" Id="Rea43e12689404b82" /><Relationship Type="http://schemas.openxmlformats.org/officeDocument/2006/relationships/slide" Target="/ppt/slides/slide1.xml" Id="R310d6acfca4d4f0f" /><Relationship Type="http://schemas.openxmlformats.org/officeDocument/2006/relationships/slide" Target="/ppt/slides/slide2.xml" Id="R0e61e74551614f8e" /><Relationship Type="http://schemas.openxmlformats.org/officeDocument/2006/relationships/slide" Target="/ppt/slides/slide3.xml" Id="R9fc2b9ff07c145fb" /><Relationship Type="http://schemas.openxmlformats.org/officeDocument/2006/relationships/slide" Target="/ppt/slides/slide4.xml" Id="Ra0402c4d2a6246e7" /><Relationship Type="http://schemas.openxmlformats.org/officeDocument/2006/relationships/slide" Target="/ppt/slides/slide5.xml" Id="Rc34c068f161d475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ae8d1c6df4148c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43b4cf96c7c48e7" /><Relationship Type="http://schemas.openxmlformats.org/officeDocument/2006/relationships/notesMaster" Target="/ppt/notesMasters/notesMaster1.xml" Id="R669ababf56cc433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f35a52b3fd94feb" /><Relationship Type="http://schemas.openxmlformats.org/officeDocument/2006/relationships/notesMaster" Target="/ppt/notesMasters/notesMaster1.xml" Id="R3906829acd2c471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d5db327dbe44ced" /><Relationship Type="http://schemas.openxmlformats.org/officeDocument/2006/relationships/notesMaster" Target="/ppt/notesMasters/notesMaster1.xml" Id="R1c6b6970e1a34e0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cfcd0eaa38d4ae1" /><Relationship Type="http://schemas.openxmlformats.org/officeDocument/2006/relationships/notesMaster" Target="/ppt/notesMasters/notesMaster1.xml" Id="Reee3e34c2e274f1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0bf0eff5f1349e5" /><Relationship Type="http://schemas.openxmlformats.org/officeDocument/2006/relationships/notesMaster" Target="/ppt/notesMasters/notesMaster1.xml" Id="Rc47ec51ebf1e462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the client decision as the title. Replace [Agency name] with the presenting agency, consulting firm or research team.</a:t>
            </a:r>
          </a:p>
          <a:p xmlns:a="http://schemas.openxmlformats.org/drawingml/2006/main">
            <a:r>
              <a:t>Template: replace bracketed fields before client use. This proposal does not promise fieldwork dates or findings. Design references: User Intuition Panel Book, Actionist presentation, and public Walmart shopper presentation.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Agree these fields with the client. Do not imply that a qualitative sample estimates prevalence in the whole market.</a:t>
            </a:r>
          </a:p>
          <a:p xmlns:a="http://schemas.openxmlformats.org/drawingml/2006/main">
            <a:r>
              <a:t>Template: replace bracketed fields before client use. This proposal does not promise fieldwork dates or findings. Design references: User Intuition Panel Book, Actionist presentation, and public Walmart shopper presentation.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Capabilities verified against current positioning and pricing: https://www.userintuition.ai/industries/agencies/ and https://www.userintuition.ai/pricing/. A 4M participant panel does not guarantee availability for a particular audience. Specialist recruitment requires a quote.</a:t>
            </a:r>
          </a:p>
          <a:p xmlns:a="http://schemas.openxmlformats.org/drawingml/2006/main">
            <a:r>
              <a:t>Template: replace bracketed fields before client use. This proposal does not promise fieldwork dates or findings. Design references: User Intuition Panel Book, Actionist presentation, and public Walmart shopper presentation.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Public output example: https://www.userintuition.ai/preview/. The Walmart shopper study is illustrative, not evidence of a commissioned Walmart engagement. Replace format references with permissioned relevant client evidence when available.</a:t>
            </a:r>
          </a:p>
          <a:p xmlns:a="http://schemas.openxmlformats.org/drawingml/2006/main">
            <a:r>
              <a:t>Template: replace bracketed fields before client use. This proposal does not promise fieldwork dates or findings. Design references: User Intuition Panel Book, Actionist presentation, and public Walmart shopper presentation.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Set the client fee using the accompanying budget workbook. Client fee is a decision for the agency, consultant or research team, not a User Intuition resale requirement. Put payment, data handling and scope-change terms in the companion proposal.</a:t>
            </a:r>
          </a:p>
          <a:p xmlns:a="http://schemas.openxmlformats.org/drawingml/2006/main">
            <a:r>
              <a:t>Template: replace bracketed fields before client use. This proposal does not promise fieldwork dates or findings. Design references: User Intuition Panel Book, Actionist presentation, and public Walmart shopper presentation.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f2e66b9373f4dd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455c12c51a147c6" /><Relationship Type="http://schemas.openxmlformats.org/officeDocument/2006/relationships/slideLayout" Target="/ppt/slideLayouts/slideLayout1.xml" Id="R2ac70ab0a2d34c2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ac70ab0a2d34c2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8126c247803441c" /><Relationship Type="http://schemas.openxmlformats.org/officeDocument/2006/relationships/notesSlide" Target="/ppt/notesSlides/notesSlide1.xml" Id="Rebdb52f6bbcf4eb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37b96abfcaa454c" /><Relationship Type="http://schemas.openxmlformats.org/officeDocument/2006/relationships/notesSlide" Target="/ppt/notesSlides/notesSlide2.xml" Id="Rbe6d6e7b14a1464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8f0d68f2914863" /><Relationship Type="http://schemas.openxmlformats.org/officeDocument/2006/relationships/notesSlide" Target="/ppt/notesSlides/notesSlide3.xml" Id="R4078395e3deb455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57218b81544aaa" /><Relationship Type="http://schemas.openxmlformats.org/officeDocument/2006/relationships/hyperlink" Target="https://www.userintuition.ai/preview/" TargetMode="External" Id="Rfa6137f5439b4a23" /><Relationship Type="http://schemas.openxmlformats.org/officeDocument/2006/relationships/notesSlide" Target="/ppt/notesSlides/notesSlide4.xml" Id="R3d62e43d4c6a4d3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610a0d83164c26" /><Relationship Type="http://schemas.openxmlformats.org/officeDocument/2006/relationships/notesSlide" Target="/ppt/notesSlides/notesSlide5.xml" Id="Rcbd030d92f6e476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0B2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Brand">
            <a:extLst xmlns:a="http://schemas.openxmlformats.org/drawingml/2006/main">
              <a:ext uri="{FF2B5EF4-FFF2-40B4-BE49-F238E27FC236}">
                <a16:creationId xmlns:a16="http://schemas.microsoft.com/office/drawing/2014/main" id="{EFCE5E8B-3263-4BFF-B92A-3EAB26F91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4350"/>
            <a:ext cx="10477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FFFFF"/>
                </a:solidFill>
                <a:latin typeface="DM Sans"/>
                <a:ea typeface="DM Sans"/>
                <a:cs typeface="DM Sans"/>
              </a:defRPr>
            </a:pPr>
            <a:r>
              <a:rPr sz="1500" b="1">
                <a:solidFill>
                  <a:srgbClr val="FFFFFF"/>
                </a:solidFill>
                <a:latin typeface="DM Sans"/>
                <a:ea typeface="DM Sans"/>
                <a:cs typeface="DM Sans"/>
              </a:rPr>
              <a:t>[AGENCY NAME]</a:t>
            </a:r>
          </a:p>
        </p:txBody>
      </p:sp>
      <p:sp>
        <p:nvSpPr>
          <p:cNvPr id="2" name="Kicker">
            <a:extLst xmlns:a="http://schemas.openxmlformats.org/drawingml/2006/main">
              <a:ext uri="{FF2B5EF4-FFF2-40B4-BE49-F238E27FC236}">
                <a16:creationId xmlns:a16="http://schemas.microsoft.com/office/drawing/2014/main" id="{AF63313E-3859-4CCA-8BDF-72E47E210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04975"/>
            <a:ext cx="10477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9999EE"/>
                </a:solidFill>
                <a:latin typeface="DM Sans"/>
                <a:ea typeface="DM Sans"/>
                <a:cs typeface="DM Sans"/>
              </a:defRPr>
            </a:pPr>
            <a:r>
              <a:rPr sz="1425" b="1">
                <a:solidFill>
                  <a:srgbClr val="9999EE"/>
                </a:solidFill>
                <a:latin typeface="DM Sans"/>
                <a:ea typeface="DM Sans"/>
                <a:cs typeface="DM Sans"/>
              </a:rPr>
              <a:t>RESEARCH PROPOSAL</a:t>
            </a:r>
          </a:p>
        </p:txBody>
      </p:sp>
      <p:sp>
        <p:nvSpPr>
          <p:cNvPr id="3" name="Client">
            <a:extLst xmlns:a="http://schemas.openxmlformats.org/drawingml/2006/main">
              <a:ext uri="{FF2B5EF4-FFF2-40B4-BE49-F238E27FC236}">
                <a16:creationId xmlns:a16="http://schemas.microsoft.com/office/drawing/2014/main" id="{A13F7911-D96F-4E9A-8E58-F99C73159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43150"/>
            <a:ext cx="10763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5250" b="0">
                <a:solidFill>
                  <a:srgbClr val="FFFFFF"/>
                </a:solidFill>
                <a:latin typeface="DM Serif Display"/>
                <a:ea typeface="DM Serif Display"/>
                <a:cs typeface="DM Serif Display"/>
              </a:defRPr>
            </a:pPr>
            <a:r>
              <a:rPr sz="5250" b="0">
                <a:solidFill>
                  <a:srgbClr val="FFFFFF"/>
                </a:solidFill>
                <a:latin typeface="DM Serif Display"/>
                <a:ea typeface="DM Serif Display"/>
                <a:cs typeface="DM Serif Display"/>
              </a:rPr>
              <a:t>[Client]</a:t>
            </a:r>
          </a:p>
        </p:txBody>
      </p:sp>
      <p:sp>
        <p:nvSpPr>
          <p:cNvPr id="4" name="Decision">
            <a:extLst xmlns:a="http://schemas.openxmlformats.org/drawingml/2006/main">
              <a:ext uri="{FF2B5EF4-FFF2-40B4-BE49-F238E27FC236}">
                <a16:creationId xmlns:a16="http://schemas.microsoft.com/office/drawing/2014/main" id="{2197E9BB-5043-42DB-8438-8C951F48A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257550"/>
            <a:ext cx="105727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950" b="0">
                <a:solidFill>
                  <a:srgbClr val="9999EE"/>
                </a:solidFill>
                <a:latin typeface="DM Serif Display"/>
                <a:ea typeface="DM Serif Display"/>
                <a:cs typeface="DM Serif Display"/>
              </a:defRPr>
            </a:pPr>
            <a:r>
              <a:rPr sz="4950" b="0">
                <a:solidFill>
                  <a:srgbClr val="9999EE"/>
                </a:solidFill>
                <a:latin typeface="DM Serif Display"/>
                <a:ea typeface="DM Serif Display"/>
                <a:cs typeface="DM Serif Display"/>
              </a:rPr>
              <a:t>Evidence for</a:t>
            </a:r>
          </a:p>
          <a:p xmlns:a="http://schemas.openxmlformats.org/drawingml/2006/main">
            <a:pPr>
              <a:defRPr sz="4950" b="0">
                <a:solidFill>
                  <a:srgbClr val="9999EE"/>
                </a:solidFill>
                <a:latin typeface="DM Serif Display"/>
                <a:ea typeface="DM Serif Display"/>
                <a:cs typeface="DM Serif Display"/>
              </a:defRPr>
            </a:pPr>
            <a:r>
              <a:rPr sz="4950" b="0">
                <a:solidFill>
                  <a:srgbClr val="9999EE"/>
                </a:solidFill>
                <a:latin typeface="DM Serif Display"/>
                <a:ea typeface="DM Serif Display"/>
                <a:cs typeface="DM Serif Display"/>
              </a:rPr>
              <a:t>[the decision ahead]</a:t>
            </a:r>
          </a:p>
        </p:txBody>
      </p:sp>
      <p:sp>
        <p:nvSpPr>
          <p:cNvPr id="5" name="Date">
            <a:extLst xmlns:a="http://schemas.openxmlformats.org/drawingml/2006/main">
              <a:ext uri="{FF2B5EF4-FFF2-40B4-BE49-F238E27FC236}">
                <a16:creationId xmlns:a16="http://schemas.microsoft.com/office/drawing/2014/main" id="{935BD546-B378-467C-A9FB-042D97F39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57825"/>
            <a:ext cx="1047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FFFFFF"/>
                </a:solidFill>
                <a:latin typeface="DM Sans"/>
                <a:ea typeface="DM Sans"/>
                <a:cs typeface="DM Sans"/>
              </a:defRPr>
            </a:pPr>
            <a:r>
              <a:rPr sz="1725" b="0">
                <a:solidFill>
                  <a:srgbClr val="FFFFFF"/>
                </a:solidFill>
                <a:latin typeface="DM Sans"/>
                <a:ea typeface="DM Sans"/>
                <a:cs typeface="DM Sans"/>
              </a:rPr>
              <a:t>[Study title]  /  [Date]</a:t>
            </a:r>
          </a:p>
        </p:txBody>
      </p:sp>
      <p:sp>
        <p:nvSpPr>
          <p:cNvPr id="6" name="Footer rule">
            <a:extLst xmlns:a="http://schemas.openxmlformats.org/drawingml/2006/main">
              <a:ext uri="{FF2B5EF4-FFF2-40B4-BE49-F238E27FC236}">
                <a16:creationId xmlns:a16="http://schemas.microsoft.com/office/drawing/2014/main" id="{90D0C61E-6BC0-4581-B490-20E35B3FA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181725"/>
            <a:ext cx="109347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63654"/>
          </a:solidFill>
          <a:ln xmlns:a="http://schemas.openxmlformats.org/drawingml/2006/main" w="0">
            <a:noFill/>
          </a:ln>
        </p:spPr>
      </p:sp>
      <p:sp>
        <p:nvSpPr>
          <p:cNvPr id="7" name="Method attribution">
            <a:extLst xmlns:a="http://schemas.openxmlformats.org/drawingml/2006/main">
              <a:ext uri="{FF2B5EF4-FFF2-40B4-BE49-F238E27FC236}">
                <a16:creationId xmlns:a16="http://schemas.microsoft.com/office/drawing/2014/main" id="{4ACFFD2B-7ACC-440F-9BF4-5D53B2F94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19850"/>
            <a:ext cx="1047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C1C1D9"/>
                </a:solidFill>
                <a:latin typeface="DM Sans"/>
                <a:ea typeface="DM Sans"/>
                <a:cs typeface="DM Sans"/>
              </a:defRPr>
            </a:pPr>
            <a:r>
              <a:rPr sz="1350" b="0">
                <a:solidFill>
                  <a:srgbClr val="C1C1D9"/>
                </a:solidFill>
                <a:latin typeface="DM Sans"/>
                <a:ea typeface="DM Sans"/>
                <a:cs typeface="DM Sans"/>
              </a:rPr>
              <a:t>AI-moderated qualitative research with User Intuition</a:t>
            </a:r>
          </a:p>
        </p:txBody>
      </p:sp>
    </p:spTree>
    <p:extLst>
      <p:ext uri="{BB962C8B-B14F-4D97-AF65-F5344CB8AC3E}">
        <p14:creationId xmlns:p14="http://schemas.microsoft.com/office/powerpoint/2010/main" val="97037994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Reference corner top">
            <a:extLst xmlns:a="http://schemas.openxmlformats.org/drawingml/2006/main">
              <a:ext uri="{FF2B5EF4-FFF2-40B4-BE49-F238E27FC236}">
                <a16:creationId xmlns:a16="http://schemas.microsoft.com/office/drawing/2014/main" id="{E999E15C-7658-44F9-8646-11B73D482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0"/>
            <a:ext cx="24384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527D8"/>
          </a:solidFill>
          <a:ln xmlns:a="http://schemas.openxmlformats.org/drawingml/2006/main" w="0">
            <a:noFill/>
          </a:ln>
        </p:spPr>
      </p:sp>
      <p:sp>
        <p:nvSpPr>
          <p:cNvPr id="2" name="Reference corner right">
            <a:extLst xmlns:a="http://schemas.openxmlformats.org/drawingml/2006/main">
              <a:ext uri="{FF2B5EF4-FFF2-40B4-BE49-F238E27FC236}">
                <a16:creationId xmlns:a16="http://schemas.microsoft.com/office/drawing/2014/main" id="{6FFE2204-ADB6-4AFD-8719-991AC60A6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44375" y="0"/>
            <a:ext cx="47625" cy="2209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527D8"/>
          </a:solidFill>
          <a:ln xmlns:a="http://schemas.openxmlformats.org/drawingml/2006/main" w="0">
            <a:noFill/>
          </a:ln>
        </p:spPr>
      </p:sp>
      <p:sp>
        <p:nvSpPr>
          <p:cNvPr id="3" name="Section">
            <a:extLst xmlns:a="http://schemas.openxmlformats.org/drawingml/2006/main">
              <a:ext uri="{FF2B5EF4-FFF2-40B4-BE49-F238E27FC236}">
                <a16:creationId xmlns:a16="http://schemas.microsoft.com/office/drawing/2014/main" id="{FE92D193-C1A2-446A-93FE-61087CD4C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9575"/>
            <a:ext cx="1047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3527D8"/>
                </a:solidFill>
                <a:latin typeface="DM Sans"/>
                <a:ea typeface="DM Sans"/>
                <a:cs typeface="DM Sans"/>
              </a:defRPr>
            </a:pPr>
            <a:r>
              <a:rPr sz="1275" b="1">
                <a:solidFill>
                  <a:srgbClr val="3527D8"/>
                </a:solidFill>
                <a:latin typeface="DM Sans"/>
                <a:ea typeface="DM Sans"/>
                <a:cs typeface="DM Sans"/>
              </a:rPr>
              <a:t>01 / RESEARCH BRIEF</a:t>
            </a:r>
          </a:p>
        </p:txBody>
      </p:sp>
      <p:sp>
        <p:nvSpPr>
          <p:cNvPr id="4" name="Heading">
            <a:extLst xmlns:a="http://schemas.openxmlformats.org/drawingml/2006/main">
              <a:ext uri="{FF2B5EF4-FFF2-40B4-BE49-F238E27FC236}">
                <a16:creationId xmlns:a16="http://schemas.microsoft.com/office/drawing/2014/main" id="{78C27B22-A7DF-4AA9-A1DB-8D1B8234C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66775"/>
            <a:ext cx="10810875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825" b="0">
                <a:solidFill>
                  <a:srgbClr val="1A1A2E"/>
                </a:solidFill>
                <a:latin typeface="DM Serif Display"/>
                <a:ea typeface="DM Serif Display"/>
                <a:cs typeface="DM Serif Display"/>
              </a:defRPr>
            </a:pPr>
            <a:r>
              <a:rPr sz="3825" b="0">
                <a:solidFill>
                  <a:srgbClr val="1A1A2E"/>
                </a:solidFill>
                <a:latin typeface="DM Serif Display"/>
                <a:ea typeface="DM Serif Display"/>
                <a:cs typeface="DM Serif Display"/>
              </a:rPr>
              <a:t>Start with the client decision.</a:t>
            </a:r>
          </a:p>
        </p:txBody>
      </p:sp>
      <p:sp>
        <p:nvSpPr>
          <p:cNvPr id="5" name="Footer rule">
            <a:extLst xmlns:a="http://schemas.openxmlformats.org/drawingml/2006/main">
              <a:ext uri="{FF2B5EF4-FFF2-40B4-BE49-F238E27FC236}">
                <a16:creationId xmlns:a16="http://schemas.microsoft.com/office/drawing/2014/main" id="{AD5C22CF-9EF1-4620-932C-E396B5D94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305550"/>
            <a:ext cx="109347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4EE"/>
          </a:solidFill>
          <a:ln xmlns:a="http://schemas.openxmlformats.org/drawingml/2006/main" w="0">
            <a:noFill/>
          </a:ln>
        </p:spPr>
      </p:sp>
      <p:sp>
        <p:nvSpPr>
          <p:cNvPr id="6" name="Footer">
            <a:extLst xmlns:a="http://schemas.openxmlformats.org/drawingml/2006/main">
              <a:ext uri="{FF2B5EF4-FFF2-40B4-BE49-F238E27FC236}">
                <a16:creationId xmlns:a16="http://schemas.microsoft.com/office/drawing/2014/main" id="{5AF5FAB1-668C-44D0-A6A8-D05855255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48425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A5A7A"/>
                </a:solidFill>
                <a:latin typeface="DM Sans"/>
                <a:ea typeface="DM Sans"/>
                <a:cs typeface="DM Sans"/>
              </a:defRPr>
            </a:pPr>
            <a:r>
              <a:rPr sz="1050" b="0">
                <a:solidFill>
                  <a:srgbClr val="5A5A7A"/>
                </a:solidFill>
                <a:latin typeface="DM Sans"/>
                <a:ea typeface="DM Sans"/>
                <a:cs typeface="DM Sans"/>
              </a:rPr>
              <a:t>[Agency name]  /  Research with User Intuition</a:t>
            </a:r>
          </a:p>
        </p:txBody>
      </p:sp>
      <p:sp>
        <p:nvSpPr>
          <p:cNvPr id="7" name="Page">
            <a:extLst xmlns:a="http://schemas.openxmlformats.org/drawingml/2006/main">
              <a:ext uri="{FF2B5EF4-FFF2-40B4-BE49-F238E27FC236}">
                <a16:creationId xmlns:a16="http://schemas.microsoft.com/office/drawing/2014/main" id="{F400809D-46EA-4153-9211-65CCA36A8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3527D8"/>
                </a:solidFill>
                <a:latin typeface="DM Sans"/>
                <a:ea typeface="DM Sans"/>
                <a:cs typeface="DM Sans"/>
              </a:defRPr>
            </a:pPr>
            <a:r>
              <a:rPr sz="1200" b="0">
                <a:solidFill>
                  <a:srgbClr val="3527D8"/>
                </a:solidFill>
                <a:latin typeface="DM Sans"/>
                <a:ea typeface="DM Sans"/>
                <a:cs typeface="DM Sans"/>
              </a:rPr>
              <a:t>02</a:t>
            </a:r>
          </a:p>
        </p:txBody>
      </p:sp>
      <p:sp>
        <p:nvSpPr>
          <p:cNvPr id="8" name="Decision label">
            <a:extLst xmlns:a="http://schemas.openxmlformats.org/drawingml/2006/main">
              <a:ext uri="{FF2B5EF4-FFF2-40B4-BE49-F238E27FC236}">
                <a16:creationId xmlns:a16="http://schemas.microsoft.com/office/drawing/2014/main" id="{1F4B8E2B-D8F8-4F19-AE22-9753BCC94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14550"/>
            <a:ext cx="49053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3527D8"/>
                </a:solidFill>
                <a:latin typeface="DM Sans"/>
                <a:ea typeface="DM Sans"/>
                <a:cs typeface="DM Sans"/>
              </a:defRPr>
            </a:pPr>
            <a:r>
              <a:rPr sz="1350" b="1">
                <a:solidFill>
                  <a:srgbClr val="3527D8"/>
                </a:solidFill>
                <a:latin typeface="DM Sans"/>
                <a:ea typeface="DM Sans"/>
                <a:cs typeface="DM Sans"/>
              </a:rPr>
              <a:t>THE DECISION</a:t>
            </a:r>
          </a:p>
        </p:txBody>
      </p:sp>
      <p:sp>
        <p:nvSpPr>
          <p:cNvPr id="9" name="Decision placeholder">
            <a:extLst xmlns:a="http://schemas.openxmlformats.org/drawingml/2006/main">
              <a:ext uri="{FF2B5EF4-FFF2-40B4-BE49-F238E27FC236}">
                <a16:creationId xmlns:a16="http://schemas.microsoft.com/office/drawing/2014/main" id="{919EEF68-4AE8-45D0-B1AE-8FFD3D706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552700"/>
            <a:ext cx="4953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1A1A2E"/>
                </a:solidFill>
                <a:latin typeface="DM Serif Display"/>
                <a:ea typeface="DM Serif Display"/>
                <a:cs typeface="DM Serif Display"/>
              </a:defRPr>
            </a:pPr>
            <a:r>
              <a:rPr sz="2400" b="0">
                <a:solidFill>
                  <a:srgbClr val="1A1A2E"/>
                </a:solidFill>
                <a:latin typeface="DM Serif Display"/>
                <a:ea typeface="DM Serif Display"/>
                <a:cs typeface="DM Serif Display"/>
              </a:rPr>
              <a:t>[What will the client do</a:t>
            </a:r>
          </a:p>
          <a:p xmlns:a="http://schemas.openxmlformats.org/drawingml/2006/main">
            <a:pPr>
              <a:defRPr sz="2400" b="0">
                <a:solidFill>
                  <a:srgbClr val="1A1A2E"/>
                </a:solidFill>
                <a:latin typeface="DM Serif Display"/>
                <a:ea typeface="DM Serif Display"/>
                <a:cs typeface="DM Serif Display"/>
              </a:defRPr>
            </a:pPr>
            <a:r>
              <a:rPr sz="2400" b="0">
                <a:solidFill>
                  <a:srgbClr val="1A1A2E"/>
                </a:solidFill>
                <a:latin typeface="DM Serif Display"/>
                <a:ea typeface="DM Serif Display"/>
                <a:cs typeface="DM Serif Display"/>
              </a:rPr>
              <a:t>differently after this study?]</a:t>
            </a:r>
          </a:p>
        </p:txBody>
      </p:sp>
      <p:sp>
        <p:nvSpPr>
          <p:cNvPr id="10" name="Goals label">
            <a:extLst xmlns:a="http://schemas.openxmlformats.org/drawingml/2006/main">
              <a:ext uri="{FF2B5EF4-FFF2-40B4-BE49-F238E27FC236}">
                <a16:creationId xmlns:a16="http://schemas.microsoft.com/office/drawing/2014/main" id="{BB942A52-C4F3-4326-84BA-6860985E1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952875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3527D8"/>
                </a:solidFill>
                <a:latin typeface="DM Sans"/>
                <a:ea typeface="DM Sans"/>
                <a:cs typeface="DM Sans"/>
              </a:defRPr>
            </a:pPr>
            <a:r>
              <a:rPr sz="1350" b="1">
                <a:solidFill>
                  <a:srgbClr val="3527D8"/>
                </a:solidFill>
                <a:latin typeface="DM Sans"/>
                <a:ea typeface="DM Sans"/>
                <a:cs typeface="DM Sans"/>
              </a:rPr>
              <a:t>LEARNING GOALS</a:t>
            </a:r>
          </a:p>
        </p:txBody>
      </p:sp>
      <p:sp>
        <p:nvSpPr>
          <p:cNvPr id="11" name="Learning goals">
            <a:extLst xmlns:a="http://schemas.openxmlformats.org/drawingml/2006/main">
              <a:ext uri="{FF2B5EF4-FFF2-40B4-BE49-F238E27FC236}">
                <a16:creationId xmlns:a16="http://schemas.microsoft.com/office/drawing/2014/main" id="{1EA0B884-7F23-421E-BD49-E48F59DD5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52925"/>
            <a:ext cx="49530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5A5A7A"/>
                </a:solidFill>
                <a:latin typeface="DM Sans"/>
                <a:ea typeface="DM Sans"/>
                <a:cs typeface="DM Sans"/>
              </a:defRPr>
            </a:pPr>
            <a:r>
              <a:rPr sz="1875" b="0">
                <a:solidFill>
                  <a:srgbClr val="5A5A7A"/>
                </a:solidFill>
                <a:latin typeface="DM Sans"/>
                <a:ea typeface="DM Sans"/>
                <a:cs typeface="DM Sans"/>
              </a:rPr>
              <a:t>01  [Experiences to understand]</a:t>
            </a:r>
          </a:p>
          <a:p xmlns:a="http://schemas.openxmlformats.org/drawingml/2006/main">
            <a:pPr>
              <a:defRPr sz="1875" b="0">
                <a:solidFill>
                  <a:srgbClr val="5A5A7A"/>
                </a:solidFill>
                <a:latin typeface="DM Sans"/>
                <a:ea typeface="DM Sans"/>
                <a:cs typeface="DM Sans"/>
              </a:defRPr>
            </a:pPr>
            <a:r>
              <a:rPr sz="1875" b="0">
                <a:solidFill>
                  <a:srgbClr val="5A5A7A"/>
                </a:solidFill>
                <a:latin typeface="DM Sans"/>
                <a:ea typeface="DM Sans"/>
                <a:cs typeface="DM Sans"/>
              </a:rPr>
              <a:t>02  [Trade-offs to explore]</a:t>
            </a:r>
          </a:p>
          <a:p xmlns:a="http://schemas.openxmlformats.org/drawingml/2006/main">
            <a:pPr>
              <a:defRPr sz="1875" b="0">
                <a:solidFill>
                  <a:srgbClr val="5A5A7A"/>
                </a:solidFill>
                <a:latin typeface="DM Sans"/>
                <a:ea typeface="DM Sans"/>
                <a:cs typeface="DM Sans"/>
              </a:defRPr>
            </a:pPr>
            <a:r>
              <a:rPr sz="1875" b="0">
                <a:solidFill>
                  <a:srgbClr val="5A5A7A"/>
                </a:solidFill>
                <a:latin typeface="DM Sans"/>
                <a:ea typeface="DM Sans"/>
                <a:cs typeface="DM Sans"/>
              </a:rPr>
              <a:t>03  [Barriers to act on]</a:t>
            </a:r>
          </a:p>
        </p:txBody>
      </p:sp>
      <p:graphicFrame>
        <p:nvGraphicFramePr>
          <p:cNvPr id="24" name=""/>
          <p:cNvGraphicFramePr/>
          <p:nvPr/>
        </p:nvGraphicFramePr>
        <p:xfrm>
          <a:off xmlns:a="http://schemas.openxmlformats.org/drawingml/2006/main" x="6076950" y="2152650"/>
          <a:ext xmlns:a="http://schemas.openxmlformats.org/drawingml/2006/main" cx="5486400" cy="33909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724025"/>
                <a:gridCol w="3762375"/>
              </a:tblGrid>
              <a:tr h="678180">
                <a:tc>
                  <a:txBody>
                    <a:bodyPr/>
                    <a:lstStyle/>
                    <a:p>
                      <a:r>
                        <a:rPr sz="1425" b="1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</a:rPr>
                        <a:t>SCOPE</a:t>
                      </a:r>
                    </a:p>
                  </a:txBody>
                  <a:tcPr marL="171450" marR="171450" marT="133350" marB="133350" anchor="ctr">
                    <a:solidFill>
                      <a:srgbClr val="3527D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1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</a:rPr>
                        <a:t>PROPOSED DESIGN</a:t>
                      </a:r>
                    </a:p>
                  </a:txBody>
                  <a:tcPr marL="171450" marR="171450" marT="133350" marB="133350" anchor="ctr">
                    <a:solidFill>
                      <a:srgbClr val="3527D8"/>
                    </a:solidFill>
                  </a:tcPr>
                </a:tc>
              </a:tr>
              <a:tr h="678180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A1A2E"/>
                          </a:solidFill>
                          <a:latin typeface="DM Sans"/>
                          <a:ea typeface="DM Sans"/>
                          <a:cs typeface="DM Sans"/>
                        </a:rPr>
                        <a:t>Audience</a:t>
                      </a:r>
                    </a:p>
                  </a:txBody>
                  <a:tcPr marL="171450" marR="171450" marT="133350" marB="133350" anchor="ctr">
                    <a:solidFill>
                      <a:srgbClr val="F5F5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5A5A7A"/>
                          </a:solidFill>
                          <a:latin typeface="DM Sans"/>
                          <a:ea typeface="DM Sans"/>
                          <a:cs typeface="DM Sans"/>
                        </a:rPr>
                        <a:t>[Eligibility and experience]</a:t>
                      </a:r>
                    </a:p>
                  </a:txBody>
                  <a:tcPr marL="171450" marR="171450" marT="133350" marB="133350" anchor="ctr">
                    <a:solidFill>
                      <a:srgbClr val="F5F5FA"/>
                    </a:solidFill>
                  </a:tcPr>
                </a:tc>
              </a:tr>
              <a:tr h="678180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A1A2E"/>
                          </a:solidFill>
                          <a:latin typeface="DM Sans"/>
                          <a:ea typeface="DM Sans"/>
                          <a:cs typeface="DM Sans"/>
                        </a:rPr>
                        <a:t>Coverage</a:t>
                      </a:r>
                    </a:p>
                  </a:txBody>
                  <a:tcPr marL="171450" marR="1714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5A5A7A"/>
                          </a:solidFill>
                          <a:latin typeface="DM Sans"/>
                          <a:ea typeface="DM Sans"/>
                          <a:cs typeface="DM Sans"/>
                        </a:rPr>
                        <a:t>[Markets and language]</a:t>
                      </a:r>
                    </a:p>
                  </a:txBody>
                  <a:tcPr marL="171450" marR="171450" marT="133350" marB="133350" anchor="ctr">
                    <a:solidFill>
                      <a:srgbClr val="FFFFFF"/>
                    </a:solidFill>
                  </a:tcPr>
                </a:tc>
              </a:tr>
              <a:tr h="678180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A1A2E"/>
                          </a:solidFill>
                          <a:latin typeface="DM Sans"/>
                          <a:ea typeface="DM Sans"/>
                          <a:cs typeface="DM Sans"/>
                        </a:rPr>
                        <a:t>Interviews</a:t>
                      </a:r>
                    </a:p>
                  </a:txBody>
                  <a:tcPr marL="171450" marR="171450" marT="133350" marB="133350" anchor="ctr">
                    <a:solidFill>
                      <a:srgbClr val="F5F5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5A5A7A"/>
                          </a:solidFill>
                          <a:latin typeface="DM Sans"/>
                          <a:ea typeface="DM Sans"/>
                          <a:cs typeface="DM Sans"/>
                        </a:rPr>
                        <a:t>[Count and key segments]</a:t>
                      </a:r>
                    </a:p>
                  </a:txBody>
                  <a:tcPr marL="171450" marR="171450" marT="133350" marB="133350" anchor="ctr">
                    <a:solidFill>
                      <a:srgbClr val="F5F5FA"/>
                    </a:solidFill>
                  </a:tcPr>
                </a:tc>
              </a:tr>
              <a:tr h="678180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A1A2E"/>
                          </a:solidFill>
                          <a:latin typeface="DM Sans"/>
                          <a:ea typeface="DM Sans"/>
                          <a:cs typeface="DM Sans"/>
                        </a:rPr>
                        <a:t>Decision date</a:t>
                      </a:r>
                    </a:p>
                  </a:txBody>
                  <a:tcPr marL="171450" marR="1714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5A5A7A"/>
                          </a:solidFill>
                          <a:latin typeface="DM Sans"/>
                          <a:ea typeface="DM Sans"/>
                          <a:cs typeface="DM Sans"/>
                        </a:rPr>
                        <a:t>[Date and decision owner]</a:t>
                      </a:r>
                    </a:p>
                  </a:txBody>
                  <a:tcPr marL="171450" marR="171450" marT="133350" marB="13335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32626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Reference corner top">
            <a:extLst xmlns:a="http://schemas.openxmlformats.org/drawingml/2006/main">
              <a:ext uri="{FF2B5EF4-FFF2-40B4-BE49-F238E27FC236}">
                <a16:creationId xmlns:a16="http://schemas.microsoft.com/office/drawing/2014/main" id="{D1A96D12-AE8F-4FCE-97D3-E831C8519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0"/>
            <a:ext cx="24384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527D8"/>
          </a:solidFill>
          <a:ln xmlns:a="http://schemas.openxmlformats.org/drawingml/2006/main" w="0">
            <a:noFill/>
          </a:ln>
        </p:spPr>
      </p:sp>
      <p:sp>
        <p:nvSpPr>
          <p:cNvPr id="2" name="Reference corner right">
            <a:extLst xmlns:a="http://schemas.openxmlformats.org/drawingml/2006/main">
              <a:ext uri="{FF2B5EF4-FFF2-40B4-BE49-F238E27FC236}">
                <a16:creationId xmlns:a16="http://schemas.microsoft.com/office/drawing/2014/main" id="{E0F0C23D-6A17-48AE-9947-7AC89E305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44375" y="0"/>
            <a:ext cx="47625" cy="2209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527D8"/>
          </a:solidFill>
          <a:ln xmlns:a="http://schemas.openxmlformats.org/drawingml/2006/main" w="0">
            <a:noFill/>
          </a:ln>
        </p:spPr>
      </p:sp>
      <p:sp>
        <p:nvSpPr>
          <p:cNvPr id="3" name="Section">
            <a:extLst xmlns:a="http://schemas.openxmlformats.org/drawingml/2006/main">
              <a:ext uri="{FF2B5EF4-FFF2-40B4-BE49-F238E27FC236}">
                <a16:creationId xmlns:a16="http://schemas.microsoft.com/office/drawing/2014/main" id="{B81C893F-0A98-4CCE-8809-7ED5A4E13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9575"/>
            <a:ext cx="1047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3527D8"/>
                </a:solidFill>
                <a:latin typeface="DM Sans"/>
                <a:ea typeface="DM Sans"/>
                <a:cs typeface="DM Sans"/>
              </a:defRPr>
            </a:pPr>
            <a:r>
              <a:rPr sz="1275" b="1">
                <a:solidFill>
                  <a:srgbClr val="3527D8"/>
                </a:solidFill>
                <a:latin typeface="DM Sans"/>
                <a:ea typeface="DM Sans"/>
                <a:cs typeface="DM Sans"/>
              </a:rPr>
              <a:t>02 / METHOD AND SAMPLE</a:t>
            </a:r>
          </a:p>
        </p:txBody>
      </p:sp>
      <p:sp>
        <p:nvSpPr>
          <p:cNvPr id="4" name="Heading">
            <a:extLst xmlns:a="http://schemas.openxmlformats.org/drawingml/2006/main">
              <a:ext uri="{FF2B5EF4-FFF2-40B4-BE49-F238E27FC236}">
                <a16:creationId xmlns:a16="http://schemas.microsoft.com/office/drawing/2014/main" id="{60F87EF8-D861-4E41-9A25-D822077F8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66775"/>
            <a:ext cx="10810875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825" b="0">
                <a:solidFill>
                  <a:srgbClr val="1A1A2E"/>
                </a:solidFill>
                <a:latin typeface="DM Serif Display"/>
                <a:ea typeface="DM Serif Display"/>
                <a:cs typeface="DM Serif Display"/>
              </a:defRPr>
            </a:pPr>
            <a:r>
              <a:rPr sz="3825" b="0">
                <a:solidFill>
                  <a:srgbClr val="1A1A2E"/>
                </a:solidFill>
                <a:latin typeface="DM Serif Display"/>
                <a:ea typeface="DM Serif Display"/>
                <a:cs typeface="DM Serif Display"/>
              </a:rPr>
              <a:t>Your method. A clear division of work.</a:t>
            </a:r>
          </a:p>
        </p:txBody>
      </p:sp>
      <p:sp>
        <p:nvSpPr>
          <p:cNvPr id="5" name="Footer rule">
            <a:extLst xmlns:a="http://schemas.openxmlformats.org/drawingml/2006/main">
              <a:ext uri="{FF2B5EF4-FFF2-40B4-BE49-F238E27FC236}">
                <a16:creationId xmlns:a16="http://schemas.microsoft.com/office/drawing/2014/main" id="{91F26EB7-F64A-4BAC-A6BD-CFCA082B2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305550"/>
            <a:ext cx="109347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4EE"/>
          </a:solidFill>
          <a:ln xmlns:a="http://schemas.openxmlformats.org/drawingml/2006/main" w="0">
            <a:noFill/>
          </a:ln>
        </p:spPr>
      </p:sp>
      <p:sp>
        <p:nvSpPr>
          <p:cNvPr id="6" name="Footer">
            <a:extLst xmlns:a="http://schemas.openxmlformats.org/drawingml/2006/main">
              <a:ext uri="{FF2B5EF4-FFF2-40B4-BE49-F238E27FC236}">
                <a16:creationId xmlns:a16="http://schemas.microsoft.com/office/drawing/2014/main" id="{409331B9-F513-4FFA-B9B8-6F7C8CBF2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48425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A5A7A"/>
                </a:solidFill>
                <a:latin typeface="DM Sans"/>
                <a:ea typeface="DM Sans"/>
                <a:cs typeface="DM Sans"/>
              </a:defRPr>
            </a:pPr>
            <a:r>
              <a:rPr sz="1050" b="0">
                <a:solidFill>
                  <a:srgbClr val="5A5A7A"/>
                </a:solidFill>
                <a:latin typeface="DM Sans"/>
                <a:ea typeface="DM Sans"/>
                <a:cs typeface="DM Sans"/>
              </a:rPr>
              <a:t>[Agency name]  /  Research with User Intuition</a:t>
            </a:r>
          </a:p>
        </p:txBody>
      </p:sp>
      <p:sp>
        <p:nvSpPr>
          <p:cNvPr id="7" name="Page">
            <a:extLst xmlns:a="http://schemas.openxmlformats.org/drawingml/2006/main">
              <a:ext uri="{FF2B5EF4-FFF2-40B4-BE49-F238E27FC236}">
                <a16:creationId xmlns:a16="http://schemas.microsoft.com/office/drawing/2014/main" id="{BDE8CEA0-4A88-4EC9-8EA2-9D9A833B4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3527D8"/>
                </a:solidFill>
                <a:latin typeface="DM Sans"/>
                <a:ea typeface="DM Sans"/>
                <a:cs typeface="DM Sans"/>
              </a:defRPr>
            </a:pPr>
            <a:r>
              <a:rPr sz="1200" b="0">
                <a:solidFill>
                  <a:srgbClr val="3527D8"/>
                </a:solidFill>
                <a:latin typeface="DM Sans"/>
                <a:ea typeface="DM Sans"/>
                <a:cs typeface="DM Sans"/>
              </a:rPr>
              <a:t>03</a:t>
            </a:r>
          </a:p>
        </p:txBody>
      </p:sp>
      <p:graphicFrame>
        <p:nvGraphicFramePr>
          <p:cNvPr id="19" name=""/>
          <p:cNvGraphicFramePr/>
          <p:nvPr/>
        </p:nvGraphicFramePr>
        <p:xfrm>
          <a:off xmlns:a="http://schemas.openxmlformats.org/drawingml/2006/main" x="628650" y="2114550"/>
          <a:ext xmlns:a="http://schemas.openxmlformats.org/drawingml/2006/main" cx="10934700" cy="30670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467350"/>
                <a:gridCol w="5467350"/>
              </a:tblGrid>
              <a:tr h="613410">
                <a:tc>
                  <a:txBody>
                    <a:bodyPr/>
                    <a:lstStyle/>
                    <a:p>
                      <a:r>
                        <a:rPr sz="1425" b="1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</a:rPr>
                        <a:t>OUR RESEARCH TEAM</a:t>
                      </a:r>
                    </a:p>
                  </a:txBody>
                  <a:tcPr marL="171450" marR="171450" marT="133350" marB="133350" anchor="ctr">
                    <a:solidFill>
                      <a:srgbClr val="3527D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1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</a:rPr>
                        <a:t>USER INTUITION</a:t>
                      </a:r>
                    </a:p>
                  </a:txBody>
                  <a:tcPr marL="171450" marR="171450" marT="133350" marB="133350" anchor="ctr">
                    <a:solidFill>
                      <a:srgbClr val="3527D8"/>
                    </a:solidFill>
                  </a:tcPr>
                </a:tc>
              </a:tr>
              <a:tr h="613410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A1A2E"/>
                          </a:solidFill>
                          <a:latin typeface="DM Sans"/>
                          <a:ea typeface="DM Sans"/>
                          <a:cs typeface="DM Sans"/>
                        </a:rPr>
                        <a:t>Design the study and approve the guide</a:t>
                      </a:r>
                    </a:p>
                  </a:txBody>
                  <a:tcPr marL="171450" marR="171450" marT="133350" marB="133350" anchor="ctr">
                    <a:solidFill>
                      <a:srgbClr val="F5F5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5A5A7A"/>
                          </a:solidFill>
                          <a:latin typeface="DM Sans"/>
                          <a:ea typeface="DM Sans"/>
                          <a:cs typeface="DM Sans"/>
                        </a:rPr>
                        <a:t>Run AI-moderated interviews</a:t>
                      </a:r>
                    </a:p>
                  </a:txBody>
                  <a:tcPr marL="171450" marR="171450" marT="133350" marB="133350" anchor="ctr">
                    <a:solidFill>
                      <a:srgbClr val="F5F5FA"/>
                    </a:solidFill>
                  </a:tcPr>
                </a:tc>
              </a:tr>
              <a:tr h="613410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A1A2E"/>
                          </a:solidFill>
                          <a:latin typeface="DM Sans"/>
                          <a:ea typeface="DM Sans"/>
                          <a:cs typeface="DM Sans"/>
                        </a:rPr>
                        <a:t>Define eligibility and sample coverage</a:t>
                      </a:r>
                    </a:p>
                  </a:txBody>
                  <a:tcPr marL="171450" marR="1714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5A5A7A"/>
                          </a:solidFill>
                          <a:latin typeface="DM Sans"/>
                          <a:ea typeface="DM Sans"/>
                          <a:cs typeface="DM Sans"/>
                        </a:rPr>
                        <a:t>Use your sample or the 4M panel</a:t>
                      </a:r>
                    </a:p>
                  </a:txBody>
                  <a:tcPr marL="171450" marR="171450" marT="133350" marB="133350" anchor="ctr">
                    <a:solidFill>
                      <a:srgbClr val="FFFFFF"/>
                    </a:solidFill>
                  </a:tcPr>
                </a:tc>
              </a:tr>
              <a:tr h="613410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A1A2E"/>
                          </a:solidFill>
                          <a:latin typeface="DM Sans"/>
                          <a:ea typeface="DM Sans"/>
                          <a:cs typeface="DM Sans"/>
                        </a:rPr>
                        <a:t>Review source evidence and exceptions</a:t>
                      </a:r>
                    </a:p>
                  </a:txBody>
                  <a:tcPr marL="171450" marR="171450" marT="133350" marB="133350" anchor="ctr">
                    <a:solidFill>
                      <a:srgbClr val="F5F5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5A5A7A"/>
                          </a:solidFill>
                          <a:latin typeface="DM Sans"/>
                          <a:ea typeface="DM Sans"/>
                          <a:cs typeface="DM Sans"/>
                        </a:rPr>
                        <a:t>Provide recordings and transcripts</a:t>
                      </a:r>
                    </a:p>
                  </a:txBody>
                  <a:tcPr marL="171450" marR="171450" marT="133350" marB="133350" anchor="ctr">
                    <a:solidFill>
                      <a:srgbClr val="F5F5FA"/>
                    </a:solidFill>
                  </a:tcPr>
                </a:tc>
              </a:tr>
              <a:tr h="613410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A1A2E"/>
                          </a:solidFill>
                          <a:latin typeface="DM Sans"/>
                          <a:ea typeface="DM Sans"/>
                          <a:cs typeface="DM Sans"/>
                        </a:rPr>
                        <a:t>Interpret findings and advise the client</a:t>
                      </a:r>
                    </a:p>
                  </a:txBody>
                  <a:tcPr marL="171450" marR="1714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5A5A7A"/>
                          </a:solidFill>
                          <a:latin typeface="DM Sans"/>
                          <a:ea typeface="DM Sans"/>
                          <a:cs typeface="DM Sans"/>
                        </a:rPr>
                        <a:t>Support analysis and the readout</a:t>
                      </a:r>
                    </a:p>
                  </a:txBody>
                  <a:tcPr marL="171450" marR="171450" marT="133350" marB="13335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Method callout">
            <a:extLst xmlns:a="http://schemas.openxmlformats.org/drawingml/2006/main">
              <a:ext uri="{FF2B5EF4-FFF2-40B4-BE49-F238E27FC236}">
                <a16:creationId xmlns:a16="http://schemas.microsoft.com/office/drawing/2014/main" id="{7439036B-12A6-4012-BB99-F966BB50C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10200"/>
            <a:ext cx="1093470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DFA"/>
          </a:solidFill>
          <a:ln xmlns:a="http://schemas.openxmlformats.org/drawingml/2006/main" w="0">
            <a:noFill/>
          </a:ln>
        </p:spPr>
      </p:sp>
      <p:sp>
        <p:nvSpPr>
          <p:cNvPr id="10" name="Callout accent">
            <a:extLst xmlns:a="http://schemas.openxmlformats.org/drawingml/2006/main">
              <a:ext uri="{FF2B5EF4-FFF2-40B4-BE49-F238E27FC236}">
                <a16:creationId xmlns:a16="http://schemas.microsoft.com/office/drawing/2014/main" id="{6C612725-348E-472C-A353-34AC01050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10200"/>
            <a:ext cx="47625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527D8"/>
          </a:solidFill>
          <a:ln xmlns:a="http://schemas.openxmlformats.org/drawingml/2006/main" w="0">
            <a:noFill/>
          </a:ln>
        </p:spPr>
      </p:sp>
      <p:sp>
        <p:nvSpPr>
          <p:cNvPr id="11" name="Method next step">
            <a:extLst xmlns:a="http://schemas.openxmlformats.org/drawingml/2006/main">
              <a:ext uri="{FF2B5EF4-FFF2-40B4-BE49-F238E27FC236}">
                <a16:creationId xmlns:a16="http://schemas.microsoft.com/office/drawing/2014/main" id="{FBC1C0A6-B690-42A0-8927-4323BDA94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562600"/>
            <a:ext cx="103822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A1A2E"/>
                </a:solidFill>
                <a:latin typeface="DM Sans"/>
                <a:ea typeface="DM Sans"/>
                <a:cs typeface="DM Sans"/>
              </a:defRPr>
            </a:pPr>
            <a:r>
              <a:rPr sz="1650" b="0">
                <a:solidFill>
                  <a:srgbClr val="1A1A2E"/>
                </a:solidFill>
                <a:latin typeface="DM Sans"/>
                <a:ea typeface="DM Sans"/>
                <a:cs typeface="DM Sans"/>
              </a:rPr>
              <a:t>Before launch: approve the guide, test the interview and confirm audience feasibility.</a:t>
            </a:r>
          </a:p>
        </p:txBody>
      </p:sp>
    </p:spTree>
    <p:extLst>
      <p:ext uri="{BB962C8B-B14F-4D97-AF65-F5344CB8AC3E}">
        <p14:creationId xmlns:p14="http://schemas.microsoft.com/office/powerpoint/2010/main" val="11423857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Reference corner top">
            <a:extLst xmlns:a="http://schemas.openxmlformats.org/drawingml/2006/main">
              <a:ext uri="{FF2B5EF4-FFF2-40B4-BE49-F238E27FC236}">
                <a16:creationId xmlns:a16="http://schemas.microsoft.com/office/drawing/2014/main" id="{A8FA84AD-89D2-4958-B6BE-7AA858A49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0"/>
            <a:ext cx="24384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527D8"/>
          </a:solidFill>
          <a:ln xmlns:a="http://schemas.openxmlformats.org/drawingml/2006/main" w="0">
            <a:noFill/>
          </a:ln>
        </p:spPr>
      </p:sp>
      <p:sp>
        <p:nvSpPr>
          <p:cNvPr id="2" name="Reference corner right">
            <a:extLst xmlns:a="http://schemas.openxmlformats.org/drawingml/2006/main">
              <a:ext uri="{FF2B5EF4-FFF2-40B4-BE49-F238E27FC236}">
                <a16:creationId xmlns:a16="http://schemas.microsoft.com/office/drawing/2014/main" id="{440AFD2A-9DCB-40AF-95BF-DEE4F0E53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44375" y="0"/>
            <a:ext cx="47625" cy="2209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527D8"/>
          </a:solidFill>
          <a:ln xmlns:a="http://schemas.openxmlformats.org/drawingml/2006/main" w="0">
            <a:noFill/>
          </a:ln>
        </p:spPr>
      </p:sp>
      <p:sp>
        <p:nvSpPr>
          <p:cNvPr id="3" name="Section">
            <a:extLst xmlns:a="http://schemas.openxmlformats.org/drawingml/2006/main">
              <a:ext uri="{FF2B5EF4-FFF2-40B4-BE49-F238E27FC236}">
                <a16:creationId xmlns:a16="http://schemas.microsoft.com/office/drawing/2014/main" id="{C6CC7423-0E0E-44A5-A502-5BB6AA275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9575"/>
            <a:ext cx="1047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3527D8"/>
                </a:solidFill>
                <a:latin typeface="DM Sans"/>
                <a:ea typeface="DM Sans"/>
                <a:cs typeface="DM Sans"/>
              </a:defRPr>
            </a:pPr>
            <a:r>
              <a:rPr sz="1275" b="1">
                <a:solidFill>
                  <a:srgbClr val="3527D8"/>
                </a:solidFill>
                <a:latin typeface="DM Sans"/>
                <a:ea typeface="DM Sans"/>
                <a:cs typeface="DM Sans"/>
              </a:rPr>
              <a:t>03 / EVIDENCE AND DELIVERABLES</a:t>
            </a:r>
          </a:p>
        </p:txBody>
      </p:sp>
      <p:sp>
        <p:nvSpPr>
          <p:cNvPr id="4" name="Heading">
            <a:extLst xmlns:a="http://schemas.openxmlformats.org/drawingml/2006/main">
              <a:ext uri="{FF2B5EF4-FFF2-40B4-BE49-F238E27FC236}">
                <a16:creationId xmlns:a16="http://schemas.microsoft.com/office/drawing/2014/main" id="{7960AB1C-C130-451A-A2F9-64F860546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66775"/>
            <a:ext cx="10810875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825" b="0">
                <a:solidFill>
                  <a:srgbClr val="1A1A2E"/>
                </a:solidFill>
                <a:latin typeface="DM Serif Display"/>
                <a:ea typeface="DM Serif Display"/>
                <a:cs typeface="DM Serif Display"/>
              </a:defRPr>
            </a:pPr>
            <a:r>
              <a:rPr sz="3825" b="0">
                <a:solidFill>
                  <a:srgbClr val="1A1A2E"/>
                </a:solidFill>
                <a:latin typeface="DM Serif Display"/>
                <a:ea typeface="DM Serif Display"/>
                <a:cs typeface="DM Serif Display"/>
              </a:rPr>
              <a:t>A recommendation clients can inspect.</a:t>
            </a:r>
          </a:p>
        </p:txBody>
      </p:sp>
      <p:sp>
        <p:nvSpPr>
          <p:cNvPr id="5" name="Footer rule">
            <a:extLst xmlns:a="http://schemas.openxmlformats.org/drawingml/2006/main">
              <a:ext uri="{FF2B5EF4-FFF2-40B4-BE49-F238E27FC236}">
                <a16:creationId xmlns:a16="http://schemas.microsoft.com/office/drawing/2014/main" id="{987E296E-80F4-435F-B39D-EAC902774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305550"/>
            <a:ext cx="109347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4EE"/>
          </a:solidFill>
          <a:ln xmlns:a="http://schemas.openxmlformats.org/drawingml/2006/main" w="0">
            <a:noFill/>
          </a:ln>
        </p:spPr>
      </p:sp>
      <p:sp>
        <p:nvSpPr>
          <p:cNvPr id="6" name="Footer">
            <a:extLst xmlns:a="http://schemas.openxmlformats.org/drawingml/2006/main">
              <a:ext uri="{FF2B5EF4-FFF2-40B4-BE49-F238E27FC236}">
                <a16:creationId xmlns:a16="http://schemas.microsoft.com/office/drawing/2014/main" id="{FF6A46EC-E113-4BDC-BA68-E411DDF69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48425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A5A7A"/>
                </a:solidFill>
                <a:latin typeface="DM Sans"/>
                <a:ea typeface="DM Sans"/>
                <a:cs typeface="DM Sans"/>
              </a:defRPr>
            </a:pPr>
            <a:r>
              <a:rPr sz="1050" b="0">
                <a:solidFill>
                  <a:srgbClr val="5A5A7A"/>
                </a:solidFill>
                <a:latin typeface="DM Sans"/>
                <a:ea typeface="DM Sans"/>
                <a:cs typeface="DM Sans"/>
              </a:rPr>
              <a:t>[Agency name]  /  Research with User Intuition</a:t>
            </a:r>
          </a:p>
        </p:txBody>
      </p:sp>
      <p:sp>
        <p:nvSpPr>
          <p:cNvPr id="7" name="Page">
            <a:extLst xmlns:a="http://schemas.openxmlformats.org/drawingml/2006/main">
              <a:ext uri="{FF2B5EF4-FFF2-40B4-BE49-F238E27FC236}">
                <a16:creationId xmlns:a16="http://schemas.microsoft.com/office/drawing/2014/main" id="{CDA81D5F-2D08-4D16-8269-4758BD424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3527D8"/>
                </a:solidFill>
                <a:latin typeface="DM Sans"/>
                <a:ea typeface="DM Sans"/>
                <a:cs typeface="DM Sans"/>
              </a:defRPr>
            </a:pPr>
            <a:r>
              <a:rPr sz="1200" b="0">
                <a:solidFill>
                  <a:srgbClr val="3527D8"/>
                </a:solidFill>
                <a:latin typeface="DM Sans"/>
                <a:ea typeface="DM Sans"/>
                <a:cs typeface="DM Sans"/>
              </a:rPr>
              <a:t>04</a:t>
            </a:r>
          </a:p>
        </p:txBody>
      </p:sp>
      <p:graphicFrame>
        <p:nvGraphicFramePr>
          <p:cNvPr id="19" name=""/>
          <p:cNvGraphicFramePr/>
          <p:nvPr/>
        </p:nvGraphicFramePr>
        <p:xfrm>
          <a:off xmlns:a="http://schemas.openxmlformats.org/drawingml/2006/main" x="628650" y="2114550"/>
          <a:ext xmlns:a="http://schemas.openxmlformats.org/drawingml/2006/main" cx="10934700" cy="27051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381375"/>
                <a:gridCol w="7553325"/>
              </a:tblGrid>
              <a:tr h="676275">
                <a:tc>
                  <a:txBody>
                    <a:bodyPr/>
                    <a:lstStyle/>
                    <a:p>
                      <a:r>
                        <a:rPr sz="1425" b="1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</a:rPr>
                        <a:t>DELIVERABLE</a:t>
                      </a:r>
                    </a:p>
                  </a:txBody>
                  <a:tcPr marL="171450" marR="171450" marT="133350" marB="133350" anchor="ctr">
                    <a:solidFill>
                      <a:srgbClr val="3527D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1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</a:rPr>
                        <a:t>WHAT THE CLIENT RECEIVES</a:t>
                      </a:r>
                    </a:p>
                  </a:txBody>
                  <a:tcPr marL="171450" marR="171450" marT="133350" marB="133350" anchor="ctr">
                    <a:solidFill>
                      <a:srgbClr val="3527D8"/>
                    </a:solidFill>
                  </a:tcPr>
                </a:tc>
              </a:tr>
              <a:tr h="67627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A1A2E"/>
                          </a:solidFill>
                          <a:latin typeface="DM Sans"/>
                          <a:ea typeface="DM Sans"/>
                          <a:cs typeface="DM Sans"/>
                        </a:rPr>
                        <a:t>Findings presentation</a:t>
                      </a:r>
                    </a:p>
                  </a:txBody>
                  <a:tcPr marL="171450" marR="171450" marT="133350" marB="133350" anchor="ctr">
                    <a:solidFill>
                      <a:srgbClr val="F5F5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5A5A7A"/>
                          </a:solidFill>
                          <a:latin typeface="DM Sans"/>
                          <a:ea typeface="DM Sans"/>
                          <a:cs typeface="DM Sans"/>
                        </a:rPr>
                        <a:t>[Decision implications and recommendations]</a:t>
                      </a:r>
                    </a:p>
                  </a:txBody>
                  <a:tcPr marL="171450" marR="171450" marT="133350" marB="133350" anchor="ctr">
                    <a:solidFill>
                      <a:srgbClr val="F5F5FA"/>
                    </a:solidFill>
                  </a:tcPr>
                </a:tc>
              </a:tr>
              <a:tr h="67627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A1A2E"/>
                          </a:solidFill>
                          <a:latin typeface="DM Sans"/>
                          <a:ea typeface="DM Sans"/>
                          <a:cs typeface="DM Sans"/>
                        </a:rPr>
                        <a:t>Supporting evidence</a:t>
                      </a:r>
                    </a:p>
                  </a:txBody>
                  <a:tcPr marL="171450" marR="1714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5A5A7A"/>
                          </a:solidFill>
                          <a:latin typeface="DM Sans"/>
                          <a:ea typeface="DM Sans"/>
                          <a:cs typeface="DM Sans"/>
                        </a:rPr>
                        <a:t>[Agreed quotes, transcripts and recordings]</a:t>
                      </a:r>
                    </a:p>
                  </a:txBody>
                  <a:tcPr marL="171450" marR="171450" marT="133350" marB="133350" anchor="ctr">
                    <a:solidFill>
                      <a:srgbClr val="FFFFFF"/>
                    </a:solidFill>
                  </a:tcPr>
                </a:tc>
              </a:tr>
              <a:tr h="67627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A1A2E"/>
                          </a:solidFill>
                          <a:latin typeface="DM Sans"/>
                          <a:ea typeface="DM Sans"/>
                          <a:cs typeface="DM Sans"/>
                        </a:rPr>
                        <a:t>Readout and revisions</a:t>
                      </a:r>
                    </a:p>
                  </a:txBody>
                  <a:tcPr marL="171450" marR="171450" marT="133350" marB="133350" anchor="ctr">
                    <a:solidFill>
                      <a:srgbClr val="F5F5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5A5A7A"/>
                          </a:solidFill>
                          <a:latin typeface="DM Sans"/>
                          <a:ea typeface="DM Sans"/>
                          <a:cs typeface="DM Sans"/>
                        </a:rPr>
                        <a:t>[Meeting, reviewers and revision rounds]</a:t>
                      </a:r>
                    </a:p>
                  </a:txBody>
                  <a:tcPr marL="171450" marR="171450" marT="133350" marB="133350" anchor="ctr">
                    <a:solidFill>
                      <a:srgbClr val="F5F5FA"/>
                    </a:solidFill>
                  </a:tcPr>
                </a:tc>
              </a:tr>
            </a:tbl>
          </a:graphicData>
        </a:graphic>
      </p:graphicFrame>
      <p:sp>
        <p:nvSpPr>
          <p:cNvPr id="9" name="Proof label">
            <a:extLst xmlns:a="http://schemas.openxmlformats.org/drawingml/2006/main">
              <a:ext uri="{FF2B5EF4-FFF2-40B4-BE49-F238E27FC236}">
                <a16:creationId xmlns:a16="http://schemas.microsoft.com/office/drawing/2014/main" id="{3B26096C-FCCF-4C35-8B99-4E625816E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62550"/>
            <a:ext cx="3095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3527D8"/>
                </a:solidFill>
                <a:latin typeface="DM Sans"/>
                <a:ea typeface="DM Sans"/>
                <a:cs typeface="DM Sans"/>
              </a:defRPr>
            </a:pPr>
            <a:r>
              <a:rPr sz="1350" b="1">
                <a:solidFill>
                  <a:srgbClr val="3527D8"/>
                </a:solidFill>
                <a:latin typeface="DM Sans"/>
                <a:ea typeface="DM Sans"/>
                <a:cs typeface="DM Sans"/>
              </a:rPr>
              <a:t>SEE THE FORMAT</a:t>
            </a:r>
          </a:p>
        </p:txBody>
      </p:sp>
      <p:sp>
        <p:nvSpPr>
          <p:cNvPr id="10" name="Proof detail">
            <a:extLst xmlns:a="http://schemas.openxmlformats.org/drawingml/2006/main">
              <a:ext uri="{FF2B5EF4-FFF2-40B4-BE49-F238E27FC236}">
                <a16:creationId xmlns:a16="http://schemas.microsoft.com/office/drawing/2014/main" id="{8A690C15-52F8-4824-8288-3C5F660F1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43550"/>
            <a:ext cx="7715250" cy="561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5A5A7A"/>
                </a:solidFill>
                <a:latin typeface="DM Sans"/>
                <a:ea typeface="DM Sans"/>
                <a:cs typeface="DM Sans"/>
              </a:defRPr>
            </a:pPr>
            <a:r>
              <a:rPr sz="1650" b="0">
                <a:solidFill>
                  <a:srgbClr val="5A5A7A"/>
                </a:solidFill>
                <a:latin typeface="DM Sans"/>
                <a:ea typeface="DM Sans"/>
                <a:cs typeface="DM Sans"/>
              </a:rPr>
              <a:t>Two complete calls and the illustrative</a:t>
            </a:r>
          </a:p>
          <a:p xmlns:a="http://schemas.openxmlformats.org/drawingml/2006/main">
            <a:pPr>
              <a:defRPr sz="1650" b="0">
                <a:solidFill>
                  <a:srgbClr val="5A5A7A"/>
                </a:solidFill>
                <a:latin typeface="DM Sans"/>
                <a:ea typeface="DM Sans"/>
                <a:cs typeface="DM Sans"/>
              </a:defRPr>
            </a:pPr>
            <a:r>
              <a:rPr sz="1650" b="0">
                <a:solidFill>
                  <a:srgbClr val="5A5A7A"/>
                </a:solidFill>
                <a:latin typeface="DM Sans"/>
                <a:ea typeface="DM Sans"/>
                <a:cs typeface="DM Sans"/>
              </a:rPr>
              <a:t>43-participant Walmart shopper presentation.</a:t>
            </a:r>
          </a:p>
        </p:txBody>
      </p:sp>
      <p:sp>
        <p:nvSpPr>
          <p:cNvPr id="11" name="Preview link">
            <a:extLst xmlns:a="http://schemas.openxmlformats.org/drawingml/2006/main">
              <a:ext uri="{FF2B5EF4-FFF2-40B4-BE49-F238E27FC236}">
                <a16:creationId xmlns:a16="http://schemas.microsoft.com/office/drawing/2014/main" id="{8F707163-6811-4DD0-8203-877C29987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67725" y="5591175"/>
            <a:ext cx="309562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3527D8"/>
                </a:solidFill>
                <a:latin typeface="DM Sans"/>
                <a:ea typeface="DM Sans"/>
                <a:cs typeface="DM Sans"/>
              </a:defRPr>
            </a:pPr>
            <a:r>
              <a:rPr sz="1650" b="1">
                <a:solidFill>
                  <a:srgbClr val="3527D8"/>
                </a:solidFill>
                <a:latin typeface="DM Sans"/>
                <a:ea typeface="DM Sans"/>
                <a:cs typeface="DM Sans"/>
                <a:hlinkClick xmlns:r="http://schemas.openxmlformats.org/officeDocument/2006/relationships" r:id="Rfa6137f5439b4a23"/>
              </a:rPr>
              <a:t>Inspect sample research →</a:t>
            </a:r>
          </a:p>
        </p:txBody>
      </p:sp>
    </p:spTree>
    <p:extLst>
      <p:ext uri="{BB962C8B-B14F-4D97-AF65-F5344CB8AC3E}">
        <p14:creationId xmlns:p14="http://schemas.microsoft.com/office/powerpoint/2010/main" val="26108751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Reference corner top">
            <a:extLst xmlns:a="http://schemas.openxmlformats.org/drawingml/2006/main">
              <a:ext uri="{FF2B5EF4-FFF2-40B4-BE49-F238E27FC236}">
                <a16:creationId xmlns:a16="http://schemas.microsoft.com/office/drawing/2014/main" id="{0C4E9708-FE1D-4092-9487-72E193AF8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0"/>
            <a:ext cx="24384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527D8"/>
          </a:solidFill>
          <a:ln xmlns:a="http://schemas.openxmlformats.org/drawingml/2006/main" w="0">
            <a:noFill/>
          </a:ln>
        </p:spPr>
      </p:sp>
      <p:sp>
        <p:nvSpPr>
          <p:cNvPr id="2" name="Reference corner right">
            <a:extLst xmlns:a="http://schemas.openxmlformats.org/drawingml/2006/main">
              <a:ext uri="{FF2B5EF4-FFF2-40B4-BE49-F238E27FC236}">
                <a16:creationId xmlns:a16="http://schemas.microsoft.com/office/drawing/2014/main" id="{DDA23F31-8858-4682-ABD2-DE433D7C4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44375" y="0"/>
            <a:ext cx="47625" cy="2209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527D8"/>
          </a:solidFill>
          <a:ln xmlns:a="http://schemas.openxmlformats.org/drawingml/2006/main" w="0">
            <a:noFill/>
          </a:ln>
        </p:spPr>
      </p:sp>
      <p:sp>
        <p:nvSpPr>
          <p:cNvPr id="3" name="Section">
            <a:extLst xmlns:a="http://schemas.openxmlformats.org/drawingml/2006/main">
              <a:ext uri="{FF2B5EF4-FFF2-40B4-BE49-F238E27FC236}">
                <a16:creationId xmlns:a16="http://schemas.microsoft.com/office/drawing/2014/main" id="{36DF025E-5C75-47F0-8C07-947163951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9575"/>
            <a:ext cx="1047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3527D8"/>
                </a:solidFill>
                <a:latin typeface="DM Sans"/>
                <a:ea typeface="DM Sans"/>
                <a:cs typeface="DM Sans"/>
              </a:defRPr>
            </a:pPr>
            <a:r>
              <a:rPr sz="1275" b="1">
                <a:solidFill>
                  <a:srgbClr val="3527D8"/>
                </a:solidFill>
                <a:latin typeface="DM Sans"/>
                <a:ea typeface="DM Sans"/>
                <a:cs typeface="DM Sans"/>
              </a:rPr>
              <a:t>04 / COMMERCIAL SCOPE</a:t>
            </a:r>
          </a:p>
        </p:txBody>
      </p:sp>
      <p:sp>
        <p:nvSpPr>
          <p:cNvPr id="4" name="Heading">
            <a:extLst xmlns:a="http://schemas.openxmlformats.org/drawingml/2006/main">
              <a:ext uri="{FF2B5EF4-FFF2-40B4-BE49-F238E27FC236}">
                <a16:creationId xmlns:a16="http://schemas.microsoft.com/office/drawing/2014/main" id="{EA61BC93-8C46-4D50-96EA-8EAF101B8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66775"/>
            <a:ext cx="10810875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825" b="0">
                <a:solidFill>
                  <a:srgbClr val="1A1A2E"/>
                </a:solidFill>
                <a:latin typeface="DM Serif Display"/>
                <a:ea typeface="DM Serif Display"/>
                <a:cs typeface="DM Serif Display"/>
              </a:defRPr>
            </a:pPr>
            <a:r>
              <a:rPr sz="3825" b="0">
                <a:solidFill>
                  <a:srgbClr val="1A1A2E"/>
                </a:solidFill>
                <a:latin typeface="DM Serif Display"/>
                <a:ea typeface="DM Serif Display"/>
                <a:cs typeface="DM Serif Display"/>
              </a:rPr>
              <a:t>Agree the scope. Then start the study.</a:t>
            </a:r>
          </a:p>
        </p:txBody>
      </p:sp>
      <p:sp>
        <p:nvSpPr>
          <p:cNvPr id="5" name="Footer rule">
            <a:extLst xmlns:a="http://schemas.openxmlformats.org/drawingml/2006/main">
              <a:ext uri="{FF2B5EF4-FFF2-40B4-BE49-F238E27FC236}">
                <a16:creationId xmlns:a16="http://schemas.microsoft.com/office/drawing/2014/main" id="{53A124E4-7CB1-46D0-B42F-AE0A89392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305550"/>
            <a:ext cx="109347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4EE"/>
          </a:solidFill>
          <a:ln xmlns:a="http://schemas.openxmlformats.org/drawingml/2006/main" w="0">
            <a:noFill/>
          </a:ln>
        </p:spPr>
      </p:sp>
      <p:sp>
        <p:nvSpPr>
          <p:cNvPr id="6" name="Footer">
            <a:extLst xmlns:a="http://schemas.openxmlformats.org/drawingml/2006/main">
              <a:ext uri="{FF2B5EF4-FFF2-40B4-BE49-F238E27FC236}">
                <a16:creationId xmlns:a16="http://schemas.microsoft.com/office/drawing/2014/main" id="{F73C73AA-1606-418D-B664-503B63A6B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48425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A5A7A"/>
                </a:solidFill>
                <a:latin typeface="DM Sans"/>
                <a:ea typeface="DM Sans"/>
                <a:cs typeface="DM Sans"/>
              </a:defRPr>
            </a:pPr>
            <a:r>
              <a:rPr sz="1050" b="0">
                <a:solidFill>
                  <a:srgbClr val="5A5A7A"/>
                </a:solidFill>
                <a:latin typeface="DM Sans"/>
                <a:ea typeface="DM Sans"/>
                <a:cs typeface="DM Sans"/>
              </a:rPr>
              <a:t>[Agency name]  /  Research with User Intuition</a:t>
            </a:r>
          </a:p>
        </p:txBody>
      </p:sp>
      <p:sp>
        <p:nvSpPr>
          <p:cNvPr id="7" name="Page">
            <a:extLst xmlns:a="http://schemas.openxmlformats.org/drawingml/2006/main">
              <a:ext uri="{FF2B5EF4-FFF2-40B4-BE49-F238E27FC236}">
                <a16:creationId xmlns:a16="http://schemas.microsoft.com/office/drawing/2014/main" id="{330DEE88-8ACA-42BE-9AC2-FF4855E00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3527D8"/>
                </a:solidFill>
                <a:latin typeface="DM Sans"/>
                <a:ea typeface="DM Sans"/>
                <a:cs typeface="DM Sans"/>
              </a:defRPr>
            </a:pPr>
            <a:r>
              <a:rPr sz="1200" b="0">
                <a:solidFill>
                  <a:srgbClr val="3527D8"/>
                </a:solidFill>
                <a:latin typeface="DM Sans"/>
                <a:ea typeface="DM Sans"/>
                <a:cs typeface="DM Sans"/>
              </a:rPr>
              <a:t>05</a:t>
            </a:r>
          </a:p>
        </p:txBody>
      </p:sp>
      <p:sp>
        <p:nvSpPr>
          <p:cNvPr id="8" name="Fee label">
            <a:extLst xmlns:a="http://schemas.openxmlformats.org/drawingml/2006/main">
              <a:ext uri="{FF2B5EF4-FFF2-40B4-BE49-F238E27FC236}">
                <a16:creationId xmlns:a16="http://schemas.microsoft.com/office/drawing/2014/main" id="{916708D8-622A-4FE0-8013-E003FBB1B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240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3527D8"/>
                </a:solidFill>
                <a:latin typeface="DM Sans"/>
                <a:ea typeface="DM Sans"/>
                <a:cs typeface="DM Sans"/>
              </a:defRPr>
            </a:pPr>
            <a:r>
              <a:rPr sz="1350" b="1">
                <a:solidFill>
                  <a:srgbClr val="3527D8"/>
                </a:solidFill>
                <a:latin typeface="DM Sans"/>
                <a:ea typeface="DM Sans"/>
                <a:cs typeface="DM Sans"/>
              </a:rPr>
              <a:t>TOTAL CLIENT FEE</a:t>
            </a:r>
          </a:p>
        </p:txBody>
      </p:sp>
      <p:sp>
        <p:nvSpPr>
          <p:cNvPr id="9" name="Fee">
            <a:extLst xmlns:a="http://schemas.openxmlformats.org/drawingml/2006/main">
              <a:ext uri="{FF2B5EF4-FFF2-40B4-BE49-F238E27FC236}">
                <a16:creationId xmlns:a16="http://schemas.microsoft.com/office/drawing/2014/main" id="{FD90CE1F-0970-4841-96DA-25CCEA4C2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571750"/>
            <a:ext cx="48006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075" b="0">
                <a:solidFill>
                  <a:srgbClr val="1A1A2E"/>
                </a:solidFill>
                <a:latin typeface="DM Serif Display"/>
                <a:ea typeface="DM Serif Display"/>
                <a:cs typeface="DM Serif Display"/>
              </a:defRPr>
            </a:pPr>
            <a:r>
              <a:rPr sz="3075" b="0">
                <a:solidFill>
                  <a:srgbClr val="1A1A2E"/>
                </a:solidFill>
                <a:latin typeface="DM Serif Display"/>
                <a:ea typeface="DM Serif Display"/>
                <a:cs typeface="DM Serif Display"/>
              </a:rPr>
              <a:t>[Currency] [Amount]</a:t>
            </a:r>
          </a:p>
        </p:txBody>
      </p:sp>
      <p:sp>
        <p:nvSpPr>
          <p:cNvPr id="10" name="Scope">
            <a:extLst xmlns:a="http://schemas.openxmlformats.org/drawingml/2006/main">
              <a:ext uri="{FF2B5EF4-FFF2-40B4-BE49-F238E27FC236}">
                <a16:creationId xmlns:a16="http://schemas.microsoft.com/office/drawing/2014/main" id="{CDC91DCD-ED9D-46D0-8577-59702006F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533775"/>
            <a:ext cx="48577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A5A7A"/>
                </a:solidFill>
                <a:latin typeface="DM Sans"/>
                <a:ea typeface="DM Sans"/>
                <a:cs typeface="DM Sans"/>
              </a:defRPr>
            </a:pPr>
            <a:r>
              <a:rPr sz="1800" b="0">
                <a:solidFill>
                  <a:srgbClr val="5A5A7A"/>
                </a:solidFill>
                <a:latin typeface="DM Sans"/>
                <a:ea typeface="DM Sans"/>
                <a:cs typeface="DM Sans"/>
              </a:rPr>
              <a:t>Includes [design, recruitment, interviews,</a:t>
            </a:r>
          </a:p>
          <a:p xmlns:a="http://schemas.openxmlformats.org/drawingml/2006/main">
            <a:pPr>
              <a:defRPr sz="1800" b="0">
                <a:solidFill>
                  <a:srgbClr val="5A5A7A"/>
                </a:solidFill>
                <a:latin typeface="DM Sans"/>
                <a:ea typeface="DM Sans"/>
                <a:cs typeface="DM Sans"/>
              </a:defRPr>
            </a:pPr>
            <a:r>
              <a:rPr sz="1800" b="0">
                <a:solidFill>
                  <a:srgbClr val="5A5A7A"/>
                </a:solidFill>
                <a:latin typeface="DM Sans"/>
                <a:ea typeface="DM Sans"/>
                <a:cs typeface="DM Sans"/>
              </a:rPr>
              <a:t>analysis, readout and revision scope].</a:t>
            </a:r>
          </a:p>
        </p:txBody>
      </p:sp>
      <p:sp>
        <p:nvSpPr>
          <p:cNvPr id="11" name="Next step">
            <a:extLst xmlns:a="http://schemas.openxmlformats.org/drawingml/2006/main">
              <a:ext uri="{FF2B5EF4-FFF2-40B4-BE49-F238E27FC236}">
                <a16:creationId xmlns:a16="http://schemas.microsoft.com/office/drawing/2014/main" id="{15EED60D-E211-4412-BF97-970BEDAF0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924425"/>
            <a:ext cx="4857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3527D8"/>
                </a:solidFill>
                <a:latin typeface="DM Sans"/>
                <a:ea typeface="DM Sans"/>
                <a:cs typeface="DM Sans"/>
              </a:defRPr>
            </a:pPr>
            <a:r>
              <a:rPr sz="1350" b="1">
                <a:solidFill>
                  <a:srgbClr val="3527D8"/>
                </a:solidFill>
                <a:latin typeface="DM Sans"/>
                <a:ea typeface="DM Sans"/>
                <a:cs typeface="DM Sans"/>
              </a:rPr>
              <a:t>NEXT STEP</a:t>
            </a:r>
          </a:p>
        </p:txBody>
      </p:sp>
      <p:sp>
        <p:nvSpPr>
          <p:cNvPr id="12" name="Approval">
            <a:extLst xmlns:a="http://schemas.openxmlformats.org/drawingml/2006/main">
              <a:ext uri="{FF2B5EF4-FFF2-40B4-BE49-F238E27FC236}">
                <a16:creationId xmlns:a16="http://schemas.microsoft.com/office/drawing/2014/main" id="{15167324-C24F-40C9-864E-36D1EBA48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314950"/>
            <a:ext cx="48577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A1A2E"/>
                </a:solidFill>
                <a:latin typeface="DM Sans"/>
                <a:ea typeface="DM Sans"/>
                <a:cs typeface="DM Sans"/>
              </a:defRPr>
            </a:pPr>
            <a:r>
              <a:rPr sz="1725" b="0">
                <a:solidFill>
                  <a:srgbClr val="1A1A2E"/>
                </a:solidFill>
                <a:latin typeface="DM Sans"/>
                <a:ea typeface="DM Sans"/>
                <a:cs typeface="DM Sans"/>
              </a:rPr>
              <a:t>[Client approver] confirms scope and fee</a:t>
            </a:r>
          </a:p>
          <a:p xmlns:a="http://schemas.openxmlformats.org/drawingml/2006/main">
            <a:pPr>
              <a:defRPr sz="1725" b="0">
                <a:solidFill>
                  <a:srgbClr val="1A1A2E"/>
                </a:solidFill>
                <a:latin typeface="DM Sans"/>
                <a:ea typeface="DM Sans"/>
                <a:cs typeface="DM Sans"/>
              </a:defRPr>
            </a:pPr>
            <a:r>
              <a:rPr sz="1725" b="0">
                <a:solidFill>
                  <a:srgbClr val="1A1A2E"/>
                </a:solidFill>
                <a:latin typeface="DM Sans"/>
                <a:ea typeface="DM Sans"/>
                <a:cs typeface="DM Sans"/>
              </a:rPr>
              <a:t>by [date]. [Research owner] leads delivery.</a:t>
            </a:r>
          </a:p>
        </p:txBody>
      </p:sp>
      <p:graphicFrame>
        <p:nvGraphicFramePr>
          <p:cNvPr id="27" name=""/>
          <p:cNvGraphicFramePr/>
          <p:nvPr/>
        </p:nvGraphicFramePr>
        <p:xfrm>
          <a:off xmlns:a="http://schemas.openxmlformats.org/drawingml/2006/main" x="6076950" y="2162175"/>
          <a:ext xmlns:a="http://schemas.openxmlformats.org/drawingml/2006/main" cx="5486400" cy="29813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829050"/>
                <a:gridCol w="1657350"/>
              </a:tblGrid>
              <a:tr h="596265">
                <a:tc>
                  <a:txBody>
                    <a:bodyPr/>
                    <a:lstStyle/>
                    <a:p>
                      <a:r>
                        <a:rPr sz="1425" b="1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</a:rPr>
                        <a:t>MILESTONE</a:t>
                      </a:r>
                    </a:p>
                  </a:txBody>
                  <a:tcPr marL="171450" marR="171450" marT="133350" marB="133350" anchor="ctr">
                    <a:solidFill>
                      <a:srgbClr val="3527D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1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</a:rPr>
                        <a:t>TARGET</a:t>
                      </a:r>
                    </a:p>
                  </a:txBody>
                  <a:tcPr marL="171450" marR="171450" marT="133350" marB="133350" anchor="ctr">
                    <a:solidFill>
                      <a:srgbClr val="3527D8"/>
                    </a:solidFill>
                  </a:tcPr>
                </a:tc>
              </a:tr>
              <a:tr h="59626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A1A2E"/>
                          </a:solidFill>
                          <a:latin typeface="DM Sans"/>
                          <a:ea typeface="DM Sans"/>
                          <a:cs typeface="DM Sans"/>
                        </a:rPr>
                        <a:t>Brief, guide and sample approval</a:t>
                      </a:r>
                    </a:p>
                  </a:txBody>
                  <a:tcPr marL="171450" marR="171450" marT="133350" marB="133350" anchor="ctr">
                    <a:solidFill>
                      <a:srgbClr val="F5F5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5A5A7A"/>
                          </a:solidFill>
                          <a:latin typeface="DM Sans"/>
                          <a:ea typeface="DM Sans"/>
                          <a:cs typeface="DM Sans"/>
                        </a:rPr>
                        <a:t>[Date]</a:t>
                      </a:r>
                    </a:p>
                  </a:txBody>
                  <a:tcPr marL="171450" marR="171450" marT="133350" marB="133350" anchor="ctr">
                    <a:solidFill>
                      <a:srgbClr val="F5F5FA"/>
                    </a:solidFill>
                  </a:tcPr>
                </a:tc>
              </a:tr>
              <a:tr h="59626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A1A2E"/>
                          </a:solidFill>
                          <a:latin typeface="DM Sans"/>
                          <a:ea typeface="DM Sans"/>
                          <a:cs typeface="DM Sans"/>
                        </a:rPr>
                        <a:t>Recruitment and fieldwork</a:t>
                      </a:r>
                    </a:p>
                  </a:txBody>
                  <a:tcPr marL="171450" marR="1714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5A5A7A"/>
                          </a:solidFill>
                          <a:latin typeface="DM Sans"/>
                          <a:ea typeface="DM Sans"/>
                          <a:cs typeface="DM Sans"/>
                        </a:rPr>
                        <a:t>[Date range]</a:t>
                      </a:r>
                    </a:p>
                  </a:txBody>
                  <a:tcPr marL="171450" marR="171450" marT="133350" marB="133350" anchor="ctr">
                    <a:solidFill>
                      <a:srgbClr val="FFFFFF"/>
                    </a:solidFill>
                  </a:tcPr>
                </a:tc>
              </a:tr>
              <a:tr h="59626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A1A2E"/>
                          </a:solidFill>
                          <a:latin typeface="DM Sans"/>
                          <a:ea typeface="DM Sans"/>
                          <a:cs typeface="DM Sans"/>
                        </a:rPr>
                        <a:t>Evidence review and draft</a:t>
                      </a:r>
                    </a:p>
                  </a:txBody>
                  <a:tcPr marL="171450" marR="171450" marT="133350" marB="133350" anchor="ctr">
                    <a:solidFill>
                      <a:srgbClr val="F5F5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5A5A7A"/>
                          </a:solidFill>
                          <a:latin typeface="DM Sans"/>
                          <a:ea typeface="DM Sans"/>
                          <a:cs typeface="DM Sans"/>
                        </a:rPr>
                        <a:t>[Date]</a:t>
                      </a:r>
                    </a:p>
                  </a:txBody>
                  <a:tcPr marL="171450" marR="171450" marT="133350" marB="133350" anchor="ctr">
                    <a:solidFill>
                      <a:srgbClr val="F5F5FA"/>
                    </a:solidFill>
                  </a:tcPr>
                </a:tc>
              </a:tr>
              <a:tr h="59626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A1A2E"/>
                          </a:solidFill>
                          <a:latin typeface="DM Sans"/>
                          <a:ea typeface="DM Sans"/>
                          <a:cs typeface="DM Sans"/>
                        </a:rPr>
                        <a:t>Client readout</a:t>
                      </a:r>
                    </a:p>
                  </a:txBody>
                  <a:tcPr marL="171450" marR="1714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5A5A7A"/>
                          </a:solidFill>
                          <a:latin typeface="DM Sans"/>
                          <a:ea typeface="DM Sans"/>
                          <a:cs typeface="DM Sans"/>
                        </a:rPr>
                        <a:t>[Date]</a:t>
                      </a:r>
                    </a:p>
                  </a:txBody>
                  <a:tcPr marL="171450" marR="171450" marT="133350" marB="13335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4" name="Timing condition">
            <a:extLst xmlns:a="http://schemas.openxmlformats.org/drawingml/2006/main">
              <a:ext uri="{FF2B5EF4-FFF2-40B4-BE49-F238E27FC236}">
                <a16:creationId xmlns:a16="http://schemas.microsoft.com/office/drawing/2014/main" id="{ADB256A6-98E3-4761-941D-6F761FB36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6950" y="5400675"/>
            <a:ext cx="5381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A5A7A"/>
                </a:solidFill>
                <a:latin typeface="DM Sans"/>
                <a:ea typeface="DM Sans"/>
                <a:cs typeface="DM Sans"/>
              </a:defRPr>
            </a:pPr>
            <a:r>
              <a:rPr sz="1500" b="0">
                <a:solidFill>
                  <a:srgbClr val="5A5A7A"/>
                </a:solidFill>
                <a:latin typeface="DM Sans"/>
                <a:ea typeface="DM Sans"/>
                <a:cs typeface="DM Sans"/>
              </a:rPr>
              <a:t>Confirm dates after audience feasibility</a:t>
            </a:r>
          </a:p>
          <a:p xmlns:a="http://schemas.openxmlformats.org/drawingml/2006/main">
            <a:pPr>
              <a:defRPr sz="1500" b="0">
                <a:solidFill>
                  <a:srgbClr val="5A5A7A"/>
                </a:solidFill>
                <a:latin typeface="DM Sans"/>
                <a:ea typeface="DM Sans"/>
                <a:cs typeface="DM Sans"/>
              </a:defRPr>
            </a:pPr>
            <a:r>
              <a:rPr sz="1500" b="0">
                <a:solidFill>
                  <a:srgbClr val="5A5A7A"/>
                </a:solidFill>
                <a:latin typeface="DM Sans"/>
                <a:ea typeface="DM Sans"/>
                <a:cs typeface="DM Sans"/>
              </a:rPr>
              <a:t>and client approvals.</a:t>
            </a:r>
          </a:p>
        </p:txBody>
      </p:sp>
    </p:spTree>
    <p:extLst>
      <p:ext uri="{BB962C8B-B14F-4D97-AF65-F5344CB8AC3E}">
        <p14:creationId xmlns:p14="http://schemas.microsoft.com/office/powerpoint/2010/main" val="3453800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2026-09-19T11:46:03.1910000Z</dcterms:created>
  <dcterms:modified xsi:type="dcterms:W3CDTF">2026-09-19T11:46:03.1910000Z</dcterms:modified>
</coreProperties>
</file>